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14"/>
  </p:notesMasterIdLst>
  <p:handoutMasterIdLst>
    <p:handoutMasterId r:id="rId15"/>
  </p:handoutMasterIdLst>
  <p:sldIdLst>
    <p:sldId id="402" r:id="rId2"/>
    <p:sldId id="512" r:id="rId3"/>
    <p:sldId id="538" r:id="rId4"/>
    <p:sldId id="517" r:id="rId5"/>
    <p:sldId id="520" r:id="rId6"/>
    <p:sldId id="547" r:id="rId7"/>
    <p:sldId id="539" r:id="rId8"/>
    <p:sldId id="516" r:id="rId9"/>
    <p:sldId id="544" r:id="rId10"/>
    <p:sldId id="543" r:id="rId11"/>
    <p:sldId id="545" r:id="rId12"/>
    <p:sldId id="546" r:id="rId13"/>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07" autoAdjust="0"/>
    <p:restoredTop sz="96327"/>
  </p:normalViewPr>
  <p:slideViewPr>
    <p:cSldViewPr snapToGrid="0" snapToObjects="1">
      <p:cViewPr>
        <p:scale>
          <a:sx n="56" d="100"/>
          <a:sy n="56" d="100"/>
        </p:scale>
        <p:origin x="1176" y="102"/>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228600"/>
            <a:ext cx="6473825" cy="3641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7591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228600"/>
            <a:ext cx="6473825" cy="3641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05033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nhambir1@in.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mailto:nhambir1@in.ibm.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1BC7244-3D66-BABA-A2A5-5316D265E144}"/>
              </a:ext>
            </a:extLst>
          </p:cNvPr>
          <p:cNvSpPr>
            <a:spLocks noGrp="1"/>
          </p:cNvSpPr>
          <p:nvPr>
            <p:ph type="body" sz="quarter" idx="12"/>
          </p:nvPr>
        </p:nvSpPr>
        <p:spPr>
          <a:xfrm>
            <a:off x="351785" y="12238897"/>
            <a:ext cx="4937887" cy="676829"/>
          </a:xfrm>
        </p:spPr>
        <p:txBody>
          <a:bodyPr anchor="b">
            <a:normAutofit/>
          </a:bodyPr>
          <a:lstStyle/>
          <a:p>
            <a:pPr>
              <a:spcAft>
                <a:spcPts val="600"/>
              </a:spcAft>
            </a:pPr>
            <a:r>
              <a:rPr lang="en-US" b="1" dirty="0"/>
              <a:t>GIC Gen AI: Techathon 2023</a:t>
            </a:r>
          </a:p>
        </p:txBody>
      </p:sp>
      <p:sp>
        <p:nvSpPr>
          <p:cNvPr id="13" name="Text Placeholder 4">
            <a:extLst>
              <a:ext uri="{FF2B5EF4-FFF2-40B4-BE49-F238E27FC236}">
                <a16:creationId xmlns:a16="http://schemas.microsoft.com/office/drawing/2014/main" id="{1C6FF47E-CB68-E919-600E-4B021DA824C8}"/>
              </a:ext>
            </a:extLst>
          </p:cNvPr>
          <p:cNvSpPr>
            <a:spLocks noGrp="1"/>
          </p:cNvSpPr>
          <p:nvPr>
            <p:ph type="body" sz="quarter" idx="13"/>
          </p:nvPr>
        </p:nvSpPr>
        <p:spPr>
          <a:xfrm>
            <a:off x="5831457" y="517584"/>
            <a:ext cx="12956876" cy="822011"/>
          </a:xfrm>
        </p:spPr>
        <p:txBody>
          <a:bodyPr/>
          <a:lstStyle/>
          <a:p>
            <a:r>
              <a:rPr lang="en-IN" sz="2800" b="1" dirty="0">
                <a:solidFill>
                  <a:schemeClr val="bg2"/>
                </a:solidFill>
              </a:rPr>
              <a:t>AI-Enhanced Multi-Step Energy Usage Forecasting (AI-EMEU)</a:t>
            </a:r>
            <a:endParaRPr lang="en-US" b="1" dirty="0">
              <a:solidFill>
                <a:schemeClr val="bg2"/>
              </a:solidFill>
            </a:endParaRPr>
          </a:p>
        </p:txBody>
      </p:sp>
      <p:sp>
        <p:nvSpPr>
          <p:cNvPr id="3" name="Text Placeholder 1">
            <a:extLst>
              <a:ext uri="{FF2B5EF4-FFF2-40B4-BE49-F238E27FC236}">
                <a16:creationId xmlns:a16="http://schemas.microsoft.com/office/drawing/2014/main" id="{7D1CB0AE-A3BF-9BB1-FBBB-2C3A33BA2A4B}"/>
              </a:ext>
            </a:extLst>
          </p:cNvPr>
          <p:cNvSpPr txBox="1">
            <a:spLocks/>
          </p:cNvSpPr>
          <p:nvPr/>
        </p:nvSpPr>
        <p:spPr>
          <a:xfrm>
            <a:off x="351785" y="12665895"/>
            <a:ext cx="13792021"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pic>
        <p:nvPicPr>
          <p:cNvPr id="14" name="Picture 13" descr="A logo of a company&#10;&#10;Description automatically generated">
            <a:extLst>
              <a:ext uri="{FF2B5EF4-FFF2-40B4-BE49-F238E27FC236}">
                <a16:creationId xmlns:a16="http://schemas.microsoft.com/office/drawing/2014/main" id="{7A7F5C23-8C0A-1B93-7C7A-3E30A8A2C463}"/>
              </a:ext>
            </a:extLst>
          </p:cNvPr>
          <p:cNvPicPr>
            <a:picLocks noChangeAspect="1"/>
          </p:cNvPicPr>
          <p:nvPr/>
        </p:nvPicPr>
        <p:blipFill>
          <a:blip r:embed="rId4"/>
          <a:stretch>
            <a:fillRect/>
          </a:stretch>
        </p:blipFill>
        <p:spPr>
          <a:xfrm>
            <a:off x="20528518" y="360697"/>
            <a:ext cx="3248025" cy="1409700"/>
          </a:xfrm>
          <a:prstGeom prst="rect">
            <a:avLst/>
          </a:prstGeom>
        </p:spPr>
      </p:pic>
      <p:sp>
        <p:nvSpPr>
          <p:cNvPr id="15" name="Rectangle 14" descr="Blue 10 half slide background">
            <a:extLst>
              <a:ext uri="{FF2B5EF4-FFF2-40B4-BE49-F238E27FC236}">
                <a16:creationId xmlns:a16="http://schemas.microsoft.com/office/drawing/2014/main" id="{BD5A852B-2D95-9092-2CCE-8BF1C3488D95}"/>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p:txBody>
      </p:sp>
      <p:sp>
        <p:nvSpPr>
          <p:cNvPr id="16" name="Text Placeholder 1">
            <a:extLst>
              <a:ext uri="{FF2B5EF4-FFF2-40B4-BE49-F238E27FC236}">
                <a16:creationId xmlns:a16="http://schemas.microsoft.com/office/drawing/2014/main" id="{4A2AF533-751D-1AAE-9AEA-2353BEA8B54B}"/>
              </a:ext>
            </a:extLst>
          </p:cNvPr>
          <p:cNvSpPr txBox="1">
            <a:spLocks/>
          </p:cNvSpPr>
          <p:nvPr/>
        </p:nvSpPr>
        <p:spPr>
          <a:xfrm>
            <a:off x="504185" y="12818295"/>
            <a:ext cx="13792021"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sp>
        <p:nvSpPr>
          <p:cNvPr id="17" name="Text Placeholder 1">
            <a:extLst>
              <a:ext uri="{FF2B5EF4-FFF2-40B4-BE49-F238E27FC236}">
                <a16:creationId xmlns:a16="http://schemas.microsoft.com/office/drawing/2014/main" id="{A12FF8AA-A936-0875-DC82-8D14D457B005}"/>
              </a:ext>
            </a:extLst>
          </p:cNvPr>
          <p:cNvSpPr txBox="1">
            <a:spLocks/>
          </p:cNvSpPr>
          <p:nvPr/>
        </p:nvSpPr>
        <p:spPr>
          <a:xfrm>
            <a:off x="504185" y="12391297"/>
            <a:ext cx="4937887"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dirty="0"/>
              <a:t>GIC Gen AI: </a:t>
            </a:r>
            <a:r>
              <a:rPr lang="en-US" b="1" kern="0" dirty="0" err="1"/>
              <a:t>Techathon</a:t>
            </a:r>
            <a:r>
              <a:rPr lang="en-US" b="1" kern="0" dirty="0"/>
              <a:t> 2023</a:t>
            </a:r>
          </a:p>
        </p:txBody>
      </p:sp>
      <p:pic>
        <p:nvPicPr>
          <p:cNvPr id="7" name="Picture 6" descr="A person's head and computer desks&#10;&#10;Description automatically generated">
            <a:extLst>
              <a:ext uri="{FF2B5EF4-FFF2-40B4-BE49-F238E27FC236}">
                <a16:creationId xmlns:a16="http://schemas.microsoft.com/office/drawing/2014/main" id="{336C2028-3736-E03E-CA10-A4DA4070E607}"/>
              </a:ext>
            </a:extLst>
          </p:cNvPr>
          <p:cNvPicPr>
            <a:picLocks noChangeAspect="1"/>
          </p:cNvPicPr>
          <p:nvPr/>
        </p:nvPicPr>
        <p:blipFill>
          <a:blip r:embed="rId5"/>
          <a:stretch>
            <a:fillRect/>
          </a:stretch>
        </p:blipFill>
        <p:spPr>
          <a:xfrm>
            <a:off x="13775946" y="2197395"/>
            <a:ext cx="9753600" cy="9753600"/>
          </a:xfrm>
          <a:prstGeom prst="rect">
            <a:avLst/>
          </a:prstGeom>
          <a:ln>
            <a:noFill/>
          </a:ln>
          <a:effectLst>
            <a:softEdge rad="112500"/>
          </a:effectLst>
        </p:spPr>
      </p:pic>
    </p:spTree>
    <p:extLst>
      <p:ext uri="{BB962C8B-B14F-4D97-AF65-F5344CB8AC3E}">
        <p14:creationId xmlns:p14="http://schemas.microsoft.com/office/powerpoint/2010/main" val="32331573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288036" y="576072"/>
            <a:ext cx="4949825" cy="1459762"/>
          </a:xfrm>
        </p:spPr>
        <p:txBody>
          <a:bodyPr/>
          <a:lstStyle/>
          <a:p>
            <a:br>
              <a:rPr lang="en-US" sz="2400" dirty="0">
                <a:latin typeface="Calibri" panose="020F0502020204030204" pitchFamily="34" charset="0"/>
                <a:ea typeface="Calibri" panose="020F0502020204030204" pitchFamily="34" charset="0"/>
                <a:cs typeface="Calibri" panose="020F0502020204030204" pitchFamily="34" charset="0"/>
              </a:rPr>
            </a:br>
            <a:r>
              <a:rPr lang="en-IN" sz="2400" dirty="0">
                <a:latin typeface="Calibri" panose="020F0502020204030204" pitchFamily="34" charset="0"/>
                <a:ea typeface="Calibri" panose="020F0502020204030204" pitchFamily="34" charset="0"/>
                <a:cs typeface="Calibri" panose="020F0502020204030204" pitchFamily="34" charset="0"/>
              </a:rPr>
              <a:t>Key Performance Indicators (KPIs):</a:t>
            </a:r>
            <a:br>
              <a:rPr lang="en-IN" sz="2400" dirty="0">
                <a:latin typeface="Calibri" panose="020F0502020204030204" pitchFamily="34" charset="0"/>
                <a:ea typeface="Calibri" panose="020F0502020204030204" pitchFamily="34" charset="0"/>
                <a:cs typeface="Calibri" panose="020F0502020204030204" pitchFamily="34" charset="0"/>
              </a:rPr>
            </a:b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sp>
        <p:nvSpPr>
          <p:cNvPr id="6" name="TextBox 5">
            <a:extLst>
              <a:ext uri="{FF2B5EF4-FFF2-40B4-BE49-F238E27FC236}">
                <a16:creationId xmlns:a16="http://schemas.microsoft.com/office/drawing/2014/main" id="{1C68F89F-D634-EC99-4197-50086315B359}"/>
              </a:ext>
            </a:extLst>
          </p:cNvPr>
          <p:cNvSpPr txBox="1"/>
          <p:nvPr/>
        </p:nvSpPr>
        <p:spPr>
          <a:xfrm>
            <a:off x="5795880" y="576072"/>
            <a:ext cx="17873952" cy="115416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Chatbot Usage Metrics:</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Number of interactions with the chatbot.</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Monitor the adoption and usage of the chatbot to ensure that it is actively utilized by project team members.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Query Resolution Time: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taken to respond to user queries.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Measure the chatbot's efficiency in providing quick and timely responses to user inquiries.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Accuracy Rate: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Percentage of accurate responses.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Evaluate the chatbot's ability to provide correct and context-specific information, reducing the likelihood of errors.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Training Time Reduction:</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Percentage decrease in user training time.</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Assess the impact of the chatbot on reducing the time spent on traditional user training sessions.</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User Satisfaction Score:</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Survey results and feedback ratings.</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Measure user satisfaction through surveys and feedback to ensure that the chatbot meets user expectations and enhances the overall user experience.</a:t>
            </a:r>
          </a:p>
          <a:p>
            <a:pPr marL="742950" lvl="1" indent="-2857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Documentation Access Metrics:</a:t>
            </a:r>
          </a:p>
          <a:p>
            <a:pPr>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Frequency of accessing project documentation.</a:t>
            </a:r>
          </a:p>
          <a:p>
            <a:pPr marL="742950" lvl="1" indent="-2857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Objective:</a:t>
            </a:r>
            <a:r>
              <a:rPr lang="en-US" sz="2400" dirty="0">
                <a:latin typeface="Calibri" panose="020F0502020204030204" pitchFamily="34" charset="0"/>
                <a:ea typeface="Calibri" panose="020F0502020204030204" pitchFamily="34" charset="0"/>
                <a:cs typeface="Calibri" panose="020F0502020204030204" pitchFamily="34" charset="0"/>
              </a:rPr>
              <a:t> Monitor the accessibility and utilization of project documentation through the chatbot to ensure efficient documentation management.</a:t>
            </a:r>
          </a:p>
        </p:txBody>
      </p:sp>
    </p:spTree>
    <p:extLst>
      <p:ext uri="{BB962C8B-B14F-4D97-AF65-F5344CB8AC3E}">
        <p14:creationId xmlns:p14="http://schemas.microsoft.com/office/powerpoint/2010/main" val="236640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400" dirty="0">
                <a:latin typeface="Calibri" panose="020F0502020204030204" pitchFamily="34" charset="0"/>
                <a:ea typeface="Calibri" panose="020F0502020204030204" pitchFamily="34" charset="0"/>
                <a:cs typeface="Calibri" panose="020F0502020204030204" pitchFamily="34" charset="0"/>
              </a:rPr>
              <a:t>Business</a:t>
            </a:r>
            <a:r>
              <a:rPr lang="en-US" sz="24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pic>
        <p:nvPicPr>
          <p:cNvPr id="7" name="Picture 6">
            <a:extLst>
              <a:ext uri="{FF2B5EF4-FFF2-40B4-BE49-F238E27FC236}">
                <a16:creationId xmlns:a16="http://schemas.microsoft.com/office/drawing/2014/main" id="{4A667349-F0B1-F484-C18E-2E2B0DD55E56}"/>
              </a:ext>
            </a:extLst>
          </p:cNvPr>
          <p:cNvPicPr>
            <a:picLocks noChangeAspect="1"/>
          </p:cNvPicPr>
          <p:nvPr/>
        </p:nvPicPr>
        <p:blipFill>
          <a:blip r:embed="rId2"/>
          <a:stretch>
            <a:fillRect/>
          </a:stretch>
        </p:blipFill>
        <p:spPr>
          <a:xfrm>
            <a:off x="5653724" y="1981427"/>
            <a:ext cx="18239136" cy="9370935"/>
          </a:xfrm>
          <a:prstGeom prst="rect">
            <a:avLst/>
          </a:prstGeom>
        </p:spPr>
      </p:pic>
    </p:spTree>
    <p:extLst>
      <p:ext uri="{BB962C8B-B14F-4D97-AF65-F5344CB8AC3E}">
        <p14:creationId xmlns:p14="http://schemas.microsoft.com/office/powerpoint/2010/main" val="7363553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1BC7244-3D66-BABA-A2A5-5316D265E144}"/>
              </a:ext>
            </a:extLst>
          </p:cNvPr>
          <p:cNvSpPr>
            <a:spLocks noGrp="1"/>
          </p:cNvSpPr>
          <p:nvPr>
            <p:ph type="body" sz="quarter" idx="12"/>
          </p:nvPr>
        </p:nvSpPr>
        <p:spPr>
          <a:xfrm>
            <a:off x="351785" y="12238897"/>
            <a:ext cx="4937887" cy="676829"/>
          </a:xfrm>
        </p:spPr>
        <p:txBody>
          <a:bodyPr anchor="b">
            <a:normAutofit/>
          </a:bodyPr>
          <a:lstStyle/>
          <a:p>
            <a:pPr>
              <a:spcAft>
                <a:spcPts val="600"/>
              </a:spcAft>
            </a:pPr>
            <a:r>
              <a:rPr lang="en-US" b="1" dirty="0"/>
              <a:t>GIC Gen AI: Techathon 2023</a:t>
            </a:r>
          </a:p>
        </p:txBody>
      </p:sp>
      <p:sp>
        <p:nvSpPr>
          <p:cNvPr id="13" name="Text Placeholder 4">
            <a:extLst>
              <a:ext uri="{FF2B5EF4-FFF2-40B4-BE49-F238E27FC236}">
                <a16:creationId xmlns:a16="http://schemas.microsoft.com/office/drawing/2014/main" id="{1C6FF47E-CB68-E919-600E-4B021DA824C8}"/>
              </a:ext>
            </a:extLst>
          </p:cNvPr>
          <p:cNvSpPr>
            <a:spLocks noGrp="1"/>
          </p:cNvSpPr>
          <p:nvPr>
            <p:ph type="body" sz="quarter" idx="13"/>
          </p:nvPr>
        </p:nvSpPr>
        <p:spPr>
          <a:xfrm>
            <a:off x="5831457" y="517584"/>
            <a:ext cx="12956876" cy="822011"/>
          </a:xfrm>
        </p:spPr>
        <p:txBody>
          <a:bodyPr/>
          <a:lstStyle/>
          <a:p>
            <a:r>
              <a:rPr lang="en-IN" sz="2800" b="1" dirty="0">
                <a:solidFill>
                  <a:schemeClr val="bg2"/>
                </a:solidFill>
              </a:rPr>
              <a:t>AI-Enhanced Multi-Step Energy Usage Forecasting (AI-EMEU)</a:t>
            </a:r>
            <a:endParaRPr lang="en-US" b="1" dirty="0">
              <a:solidFill>
                <a:schemeClr val="bg2"/>
              </a:solidFill>
            </a:endParaRPr>
          </a:p>
        </p:txBody>
      </p:sp>
      <p:sp>
        <p:nvSpPr>
          <p:cNvPr id="3" name="Text Placeholder 1">
            <a:extLst>
              <a:ext uri="{FF2B5EF4-FFF2-40B4-BE49-F238E27FC236}">
                <a16:creationId xmlns:a16="http://schemas.microsoft.com/office/drawing/2014/main" id="{7D1CB0AE-A3BF-9BB1-FBBB-2C3A33BA2A4B}"/>
              </a:ext>
            </a:extLst>
          </p:cNvPr>
          <p:cNvSpPr txBox="1">
            <a:spLocks/>
          </p:cNvSpPr>
          <p:nvPr/>
        </p:nvSpPr>
        <p:spPr>
          <a:xfrm>
            <a:off x="351785" y="12665895"/>
            <a:ext cx="13792021"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pic>
        <p:nvPicPr>
          <p:cNvPr id="5" name="Picture 4">
            <a:extLst>
              <a:ext uri="{FF2B5EF4-FFF2-40B4-BE49-F238E27FC236}">
                <a16:creationId xmlns:a16="http://schemas.microsoft.com/office/drawing/2014/main" id="{388C9949-3F8B-C0D8-70F3-C4415775B087}"/>
              </a:ext>
            </a:extLst>
          </p:cNvPr>
          <p:cNvPicPr>
            <a:picLocks noChangeAspect="1"/>
          </p:cNvPicPr>
          <p:nvPr/>
        </p:nvPicPr>
        <p:blipFill>
          <a:blip r:embed="rId4"/>
          <a:stretch>
            <a:fillRect/>
          </a:stretch>
        </p:blipFill>
        <p:spPr>
          <a:xfrm>
            <a:off x="13260154" y="3592970"/>
            <a:ext cx="10242603" cy="5998657"/>
          </a:xfrm>
          <a:prstGeom prst="rect">
            <a:avLst/>
          </a:prstGeom>
          <a:ln>
            <a:noFill/>
          </a:ln>
          <a:effectLst>
            <a:outerShdw blurRad="292100" dist="139700" dir="2700000" algn="tl" rotWithShape="0">
              <a:srgbClr val="333333">
                <a:alpha val="65000"/>
              </a:srgbClr>
            </a:outerShdw>
          </a:effectLst>
        </p:spPr>
      </p:pic>
      <p:pic>
        <p:nvPicPr>
          <p:cNvPr id="14" name="Picture 13" descr="A logo of a company&#10;&#10;Description automatically generated">
            <a:extLst>
              <a:ext uri="{FF2B5EF4-FFF2-40B4-BE49-F238E27FC236}">
                <a16:creationId xmlns:a16="http://schemas.microsoft.com/office/drawing/2014/main" id="{7A7F5C23-8C0A-1B93-7C7A-3E30A8A2C463}"/>
              </a:ext>
            </a:extLst>
          </p:cNvPr>
          <p:cNvPicPr>
            <a:picLocks noChangeAspect="1"/>
          </p:cNvPicPr>
          <p:nvPr/>
        </p:nvPicPr>
        <p:blipFill>
          <a:blip r:embed="rId5"/>
          <a:stretch>
            <a:fillRect/>
          </a:stretch>
        </p:blipFill>
        <p:spPr>
          <a:xfrm>
            <a:off x="16163552" y="1770397"/>
            <a:ext cx="3248025" cy="1409700"/>
          </a:xfrm>
          <a:prstGeom prst="rect">
            <a:avLst/>
          </a:prstGeom>
        </p:spPr>
      </p:pic>
      <p:sp>
        <p:nvSpPr>
          <p:cNvPr id="15" name="Rectangle 14" descr="Blue 10 half slide background">
            <a:extLst>
              <a:ext uri="{FF2B5EF4-FFF2-40B4-BE49-F238E27FC236}">
                <a16:creationId xmlns:a16="http://schemas.microsoft.com/office/drawing/2014/main" id="{BD5A852B-2D95-9092-2CCE-8BF1C3488D95}"/>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endPar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algn="ct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THANK YOU </a:t>
            </a: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IN" sz="4400"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 </a:t>
            </a:r>
          </a:p>
        </p:txBody>
      </p:sp>
      <p:sp>
        <p:nvSpPr>
          <p:cNvPr id="16" name="Text Placeholder 1">
            <a:extLst>
              <a:ext uri="{FF2B5EF4-FFF2-40B4-BE49-F238E27FC236}">
                <a16:creationId xmlns:a16="http://schemas.microsoft.com/office/drawing/2014/main" id="{4A2AF533-751D-1AAE-9AEA-2353BEA8B54B}"/>
              </a:ext>
            </a:extLst>
          </p:cNvPr>
          <p:cNvSpPr txBox="1">
            <a:spLocks/>
          </p:cNvSpPr>
          <p:nvPr/>
        </p:nvSpPr>
        <p:spPr>
          <a:xfrm>
            <a:off x="504185" y="12818295"/>
            <a:ext cx="13792021"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IN" sz="2000" kern="0" dirty="0">
                <a:solidFill>
                  <a:srgbClr val="174E86"/>
                </a:solidFill>
                <a:latin typeface="Abadi" panose="020B0604020104020204" pitchFamily="34" charset="0"/>
              </a:rPr>
              <a:t>Nitin DH | IBM Consulting India | E- </a:t>
            </a:r>
            <a:r>
              <a:rPr lang="en-IN" sz="2000" kern="0" dirty="0">
                <a:solidFill>
                  <a:srgbClr val="174E86"/>
                </a:solidFill>
                <a:latin typeface="Abadi" panose="020B0604020104020204" pitchFamily="34" charset="0"/>
                <a:hlinkClick r:id="rId3"/>
              </a:rPr>
              <a:t>nhambir1@in.ibm.com</a:t>
            </a:r>
            <a:r>
              <a:rPr lang="en-IN" sz="2000" kern="0" dirty="0">
                <a:solidFill>
                  <a:srgbClr val="174E86"/>
                </a:solidFill>
                <a:latin typeface="Abadi" panose="020B0604020104020204" pitchFamily="34" charset="0"/>
              </a:rPr>
              <a:t> | Direct - +91-9758914444.</a:t>
            </a:r>
            <a:endParaRPr lang="en-US" sz="2000" b="1" kern="0" dirty="0">
              <a:latin typeface="Abadi" panose="020B0604020104020204" pitchFamily="34" charset="0"/>
            </a:endParaRPr>
          </a:p>
        </p:txBody>
      </p:sp>
      <p:sp>
        <p:nvSpPr>
          <p:cNvPr id="17" name="Text Placeholder 1">
            <a:extLst>
              <a:ext uri="{FF2B5EF4-FFF2-40B4-BE49-F238E27FC236}">
                <a16:creationId xmlns:a16="http://schemas.microsoft.com/office/drawing/2014/main" id="{A12FF8AA-A936-0875-DC82-8D14D457B005}"/>
              </a:ext>
            </a:extLst>
          </p:cNvPr>
          <p:cNvSpPr txBox="1">
            <a:spLocks/>
          </p:cNvSpPr>
          <p:nvPr/>
        </p:nvSpPr>
        <p:spPr>
          <a:xfrm>
            <a:off x="504185" y="12391297"/>
            <a:ext cx="4937887" cy="676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600"/>
              </a:spcAft>
            </a:pPr>
            <a:r>
              <a:rPr lang="en-US" b="1" kern="0" dirty="0"/>
              <a:t>GIC Gen AI: </a:t>
            </a:r>
            <a:r>
              <a:rPr lang="en-US" b="1" kern="0" dirty="0" err="1"/>
              <a:t>Techathon</a:t>
            </a:r>
            <a:r>
              <a:rPr lang="en-US" b="1" kern="0" dirty="0"/>
              <a:t> 2023</a:t>
            </a:r>
          </a:p>
        </p:txBody>
      </p:sp>
      <p:pic>
        <p:nvPicPr>
          <p:cNvPr id="6" name="Picture 5" descr="A city with a human head and a blue head&#10;&#10;Description automatically generated with medium confidence">
            <a:extLst>
              <a:ext uri="{FF2B5EF4-FFF2-40B4-BE49-F238E27FC236}">
                <a16:creationId xmlns:a16="http://schemas.microsoft.com/office/drawing/2014/main" id="{52D2751C-CA6A-DC84-A08F-F0DA8D22AB4E}"/>
              </a:ext>
            </a:extLst>
          </p:cNvPr>
          <p:cNvPicPr>
            <a:picLocks noChangeAspect="1"/>
          </p:cNvPicPr>
          <p:nvPr/>
        </p:nvPicPr>
        <p:blipFill>
          <a:blip r:embed="rId6"/>
          <a:stretch>
            <a:fillRect/>
          </a:stretch>
        </p:blipFill>
        <p:spPr>
          <a:xfrm>
            <a:off x="2260683" y="1857179"/>
            <a:ext cx="8151616" cy="8151616"/>
          </a:xfrm>
          <a:prstGeom prst="rect">
            <a:avLst/>
          </a:prstGeom>
        </p:spPr>
      </p:pic>
    </p:spTree>
    <p:extLst>
      <p:ext uri="{BB962C8B-B14F-4D97-AF65-F5344CB8AC3E}">
        <p14:creationId xmlns:p14="http://schemas.microsoft.com/office/powerpoint/2010/main" val="14340428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Blue 10 half slide background">
            <a:extLst>
              <a:ext uri="{FF2B5EF4-FFF2-40B4-BE49-F238E27FC236}">
                <a16:creationId xmlns:a16="http://schemas.microsoft.com/office/drawing/2014/main" id="{26A7866F-2601-8D7D-3DC3-0410C7458894}"/>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Chatbot for TRIRIGA Implementation</a:t>
            </a: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The primary goal of this use case is to leverage advanced technologies, including Watson Discovery and Object Storage, to create a private AI -powered chatbot that enhances project support during and post-TRIRIGA implementation. The chatbot aims to streamline user interactions, provide quick access to documentation, and facilitate efficient support for Real Estate Lease, Capital Project, Facility Project, Energy Management, and Facility Management modules.</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TextBox 9">
            <a:extLst>
              <a:ext uri="{FF2B5EF4-FFF2-40B4-BE49-F238E27FC236}">
                <a16:creationId xmlns:a16="http://schemas.microsoft.com/office/drawing/2014/main" id="{DD2DC420-2987-2FDA-D1DA-80475B696CEC}"/>
              </a:ext>
            </a:extLst>
          </p:cNvPr>
          <p:cNvSpPr txBox="1"/>
          <p:nvPr/>
        </p:nvSpPr>
        <p:spPr>
          <a:xfrm>
            <a:off x="3243532" y="5003321"/>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pic>
        <p:nvPicPr>
          <p:cNvPr id="12" name="Picture 11" descr="A head of a person with a brain&#10;&#10;Description automatically generated">
            <a:extLst>
              <a:ext uri="{FF2B5EF4-FFF2-40B4-BE49-F238E27FC236}">
                <a16:creationId xmlns:a16="http://schemas.microsoft.com/office/drawing/2014/main" id="{866D3215-535B-ACC2-0C3B-58490E7D44F3}"/>
              </a:ext>
            </a:extLst>
          </p:cNvPr>
          <p:cNvPicPr>
            <a:picLocks noChangeAspect="1"/>
          </p:cNvPicPr>
          <p:nvPr/>
        </p:nvPicPr>
        <p:blipFill>
          <a:blip r:embed="rId2"/>
          <a:stretch>
            <a:fillRect/>
          </a:stretch>
        </p:blipFill>
        <p:spPr>
          <a:xfrm>
            <a:off x="279864" y="6276133"/>
            <a:ext cx="10925954" cy="6243402"/>
          </a:xfrm>
          <a:prstGeom prst="rect">
            <a:avLst/>
          </a:prstGeom>
          <a:ln>
            <a:noFill/>
          </a:ln>
          <a:effectLst>
            <a:softEdge rad="112500"/>
          </a:effectLst>
        </p:spPr>
      </p:pic>
      <p:pic>
        <p:nvPicPr>
          <p:cNvPr id="4" name="Picture 3" descr="A colorful drawing of a computer&#10;&#10;Description automatically generated">
            <a:extLst>
              <a:ext uri="{FF2B5EF4-FFF2-40B4-BE49-F238E27FC236}">
                <a16:creationId xmlns:a16="http://schemas.microsoft.com/office/drawing/2014/main" id="{E1EB3D67-C5C2-AC0D-2715-6F110A511C31}"/>
              </a:ext>
            </a:extLst>
          </p:cNvPr>
          <p:cNvPicPr>
            <a:picLocks noChangeAspect="1"/>
          </p:cNvPicPr>
          <p:nvPr/>
        </p:nvPicPr>
        <p:blipFill>
          <a:blip r:embed="rId3"/>
          <a:stretch>
            <a:fillRect/>
          </a:stretch>
        </p:blipFill>
        <p:spPr>
          <a:xfrm>
            <a:off x="14058900" y="1791419"/>
            <a:ext cx="9753600" cy="9753600"/>
          </a:xfrm>
          <a:prstGeom prst="rect">
            <a:avLst/>
          </a:prstGeom>
          <a:ln>
            <a:noFill/>
          </a:ln>
          <a:effectLst>
            <a:softEdge rad="112500"/>
          </a:effectLst>
        </p:spPr>
      </p:pic>
    </p:spTree>
    <p:extLst>
      <p:ext uri="{BB962C8B-B14F-4D97-AF65-F5344CB8AC3E}">
        <p14:creationId xmlns:p14="http://schemas.microsoft.com/office/powerpoint/2010/main" val="19906699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3</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Rectangle 9" descr="Blue 10 half slide background">
            <a:extLst>
              <a:ext uri="{FF2B5EF4-FFF2-40B4-BE49-F238E27FC236}">
                <a16:creationId xmlns:a16="http://schemas.microsoft.com/office/drawing/2014/main" id="{79CC9EB1-CE94-D92E-E8FB-443F0D3FD27F}"/>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r>
              <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rPr>
              <a:t>Intelligent Project Support System / Chat for TRIRIGA Implementation</a:t>
            </a: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pPr defTabSz="914400" fontAlgn="base">
              <a:spcBef>
                <a:spcPct val="0"/>
              </a:spcBef>
              <a:spcAft>
                <a:spcPct val="0"/>
              </a:spcAft>
              <a:defRPr/>
            </a:pPr>
            <a:endParaRPr lang="en-IN" dirty="0">
              <a:solidFill>
                <a:srgbClr val="161616"/>
              </a:solidFill>
              <a:latin typeface="Calibri" panose="020F0502020204030204" pitchFamily="34" charset="0"/>
              <a:ea typeface="Calibri" panose="020F0502020204030204" pitchFamily="34" charset="0"/>
              <a:cs typeface="Calibri" panose="020F0502020204030204" pitchFamily="34" charset="0"/>
              <a:sym typeface="IBM Plex Sans Light"/>
            </a:endParaRPr>
          </a:p>
          <a:p>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Actors:</a:t>
            </a:r>
          </a:p>
          <a:p>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End Users: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Individuals involved in the TRIRIGA project, including developers, testers, implementers, and support staff.</a:t>
            </a:r>
          </a:p>
          <a:p>
            <a:pPr>
              <a:buFont typeface="Arial" panose="020B0604020202020204" pitchFamily="34" charset="0"/>
              <a:buChar char="•"/>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Development Team: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Team responsible for the implementation, development, testing, and handover of TRIRIGA modules.</a:t>
            </a:r>
          </a:p>
          <a:p>
            <a:pPr>
              <a:buFont typeface="Arial" panose="020B0604020202020204" pitchFamily="34" charset="0"/>
              <a:buChar char="•"/>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Project Stakeholders: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Individuals overseeing the TRIRIGA project, including project managers and clients.</a:t>
            </a:r>
          </a:p>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3" name="Picture 12">
            <a:extLst>
              <a:ext uri="{FF2B5EF4-FFF2-40B4-BE49-F238E27FC236}">
                <a16:creationId xmlns:a16="http://schemas.microsoft.com/office/drawing/2014/main" id="{D287C384-DE0F-7A63-AF9D-062660C1CA04}"/>
              </a:ext>
            </a:extLst>
          </p:cNvPr>
          <p:cNvPicPr>
            <a:picLocks noChangeAspect="1"/>
          </p:cNvPicPr>
          <p:nvPr/>
        </p:nvPicPr>
        <p:blipFill>
          <a:blip r:embed="rId2"/>
          <a:stretch>
            <a:fillRect/>
          </a:stretch>
        </p:blipFill>
        <p:spPr>
          <a:xfrm>
            <a:off x="13711671" y="3144168"/>
            <a:ext cx="9296913" cy="6950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80092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9ED54B1-9871-6D8B-F585-7BAC1F29C4DA}"/>
              </a:ext>
            </a:extLst>
          </p:cNvPr>
          <p:cNvSpPr txBox="1"/>
          <p:nvPr/>
        </p:nvSpPr>
        <p:spPr>
          <a:xfrm>
            <a:off x="404467" y="600297"/>
            <a:ext cx="4956175" cy="1100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1 Requirement Gathering and Discovery Session: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Project initiates with a comprehensive requirement gathering and discovery session.</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Requirement specifications documented in JIRA tickets and technical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2 Development Phase:</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Development team initiates module development based on documented requirements.</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Development progress tracked through JIRA tickets and technical documentation.</a:t>
            </a:r>
          </a:p>
          <a:p>
            <a:pPr defTabSz="2438400">
              <a:spcAft>
                <a:spcPts val="600"/>
              </a:spcAft>
            </a:pPr>
            <a:endParaRPr lang="en-US" sz="2400" b="1"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3 Testing and UAT Testing:</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Modules undergo rigorous testing and User Acceptance Testing (UAT).</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Testing scenarios, results, and UAT feedback documented in JIRA and technical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p:txBody>
      </p:sp>
      <p:sp>
        <p:nvSpPr>
          <p:cNvPr id="6" name="TextBox 5">
            <a:extLst>
              <a:ext uri="{FF2B5EF4-FFF2-40B4-BE49-F238E27FC236}">
                <a16:creationId xmlns:a16="http://schemas.microsoft.com/office/drawing/2014/main" id="{68BC34DE-5358-9787-81C6-BD557E3BABAB}"/>
              </a:ext>
            </a:extLst>
          </p:cNvPr>
          <p:cNvSpPr txBox="1"/>
          <p:nvPr/>
        </p:nvSpPr>
        <p:spPr>
          <a:xfrm>
            <a:off x="12185874" y="569914"/>
            <a:ext cx="4951413" cy="11850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7 User Training Optimization: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GPT-powered chatbot utilized to provide on-demand information, reducing the need for extensive user training.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Reduced training time, improved user support, and increased user satisfaction.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8. Post-Implementation Support:</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GPT-powered chatbot continues to provide real-time support for queries related to TRIRIGA modules.</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Continuous improvement of the chatbot based on user interactions and feedback.</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9. Expected Benefits: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Efficiency: Streamlined communication and reduced dependency on extensive training.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Accuracy: GPT-powered chatbot ensures accurate and context-specific information retrieval.</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Time Savings: Quicker access to project documentation and resolutions.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p:txBody>
      </p:sp>
      <p:pic>
        <p:nvPicPr>
          <p:cNvPr id="34" name="Picture 33" descr="A robot using a laptop sitting on a blue chair">
            <a:extLst>
              <a:ext uri="{FF2B5EF4-FFF2-40B4-BE49-F238E27FC236}">
                <a16:creationId xmlns:a16="http://schemas.microsoft.com/office/drawing/2014/main" id="{4E5AFE2C-C254-305C-3F84-FFA8F6DFF777}"/>
              </a:ext>
            </a:extLst>
          </p:cNvPr>
          <p:cNvPicPr>
            <a:picLocks noChangeAspect="1"/>
          </p:cNvPicPr>
          <p:nvPr/>
        </p:nvPicPr>
        <p:blipFill rotWithShape="1">
          <a:blip r:embed="rId2"/>
          <a:srcRect l="35556" r="1" b="4240"/>
          <a:stretch/>
        </p:blipFill>
        <p:spPr>
          <a:xfrm>
            <a:off x="18938533" y="1092725"/>
            <a:ext cx="3918923" cy="5765275"/>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EE2AC8DE-9B83-36C3-4100-69C7B6D63BFA}"/>
              </a:ext>
            </a:extLst>
          </p:cNvPr>
          <p:cNvSpPr txBox="1"/>
          <p:nvPr/>
        </p:nvSpPr>
        <p:spPr>
          <a:xfrm>
            <a:off x="125698" y="452563"/>
            <a:ext cx="12197750"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en-US" sz="2400"/>
          </a:p>
        </p:txBody>
      </p:sp>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0" name="TextBox 9">
            <a:extLst>
              <a:ext uri="{FF2B5EF4-FFF2-40B4-BE49-F238E27FC236}">
                <a16:creationId xmlns:a16="http://schemas.microsoft.com/office/drawing/2014/main" id="{8C262F62-613E-27AD-E602-502796E94C1C}"/>
              </a:ext>
            </a:extLst>
          </p:cNvPr>
          <p:cNvSpPr txBox="1"/>
          <p:nvPr/>
        </p:nvSpPr>
        <p:spPr>
          <a:xfrm>
            <a:off x="5870469" y="600297"/>
            <a:ext cx="5805577" cy="995657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4 Documentation and Object Storage:</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Comprehensive documentation, including JIRA stories, requirements, and solutions, stored in Object Storage or Watson Discovery.</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Centralized repository of project documentation.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5 Project Handover:</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Completed modules are handed over to the client after successful testing.</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Finalized modules, documentation, and handover protocols.</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6 AI-powered Chatbot Integration:</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Activity: Develop a private AI-powered chatbot using Watson Discovery and Object Storage.</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Artifact: Chatbot trained on project-specific data, including JIRA stories, requirements, and solutions.</a:t>
            </a:r>
          </a:p>
        </p:txBody>
      </p:sp>
      <p:sp>
        <p:nvSpPr>
          <p:cNvPr id="12" name="TextBox 11">
            <a:extLst>
              <a:ext uri="{FF2B5EF4-FFF2-40B4-BE49-F238E27FC236}">
                <a16:creationId xmlns:a16="http://schemas.microsoft.com/office/drawing/2014/main" id="{01920934-4E41-4A95-2F7D-E3C0EE8C81E3}"/>
              </a:ext>
            </a:extLst>
          </p:cNvPr>
          <p:cNvSpPr txBox="1"/>
          <p:nvPr/>
        </p:nvSpPr>
        <p:spPr>
          <a:xfrm>
            <a:off x="17647115" y="8251005"/>
            <a:ext cx="6501760" cy="33547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8400">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sym typeface="IBM Plex Sans Light"/>
              </a:rPr>
              <a:t>10. Success Criteria:</a:t>
            </a:r>
          </a:p>
          <a:p>
            <a:pPr defTabSz="2438400">
              <a:spcAft>
                <a:spcPts val="600"/>
              </a:spcAft>
            </a:pPr>
            <a:endParaRPr lang="en-US" sz="2400" dirty="0">
              <a:latin typeface="Calibri" panose="020F0502020204030204" pitchFamily="34" charset="0"/>
              <a:ea typeface="Calibri" panose="020F0502020204030204" pitchFamily="34" charset="0"/>
              <a:cs typeface="Calibri" panose="020F0502020204030204" pitchFamily="34" charset="0"/>
              <a:sym typeface="IBM Plex Sans Light"/>
            </a:endParaRP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Reduction in Training Time: Achieve a significant reduction in user training time.</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User Satisfaction: Positive feedback and increased user satisfaction.</a:t>
            </a:r>
          </a:p>
          <a:p>
            <a:pPr defTabSz="2438400">
              <a:spcAft>
                <a:spcPts val="600"/>
              </a:spcAft>
            </a:pPr>
            <a:r>
              <a:rPr lang="en-US" sz="2400" dirty="0">
                <a:latin typeface="Calibri" panose="020F0502020204030204" pitchFamily="34" charset="0"/>
                <a:ea typeface="Calibri" panose="020F0502020204030204" pitchFamily="34" charset="0"/>
                <a:cs typeface="Calibri" panose="020F0502020204030204" pitchFamily="34" charset="0"/>
                <a:sym typeface="IBM Plex Sans Light"/>
              </a:rPr>
              <a:t>Query Accuracy: High accuracy in providing relevant information to user queries.</a:t>
            </a:r>
          </a:p>
        </p:txBody>
      </p:sp>
    </p:spTree>
    <p:extLst>
      <p:ext uri="{BB962C8B-B14F-4D97-AF65-F5344CB8AC3E}">
        <p14:creationId xmlns:p14="http://schemas.microsoft.com/office/powerpoint/2010/main" val="9361552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pic>
        <p:nvPicPr>
          <p:cNvPr id="5" name="Picture 4">
            <a:extLst>
              <a:ext uri="{FF2B5EF4-FFF2-40B4-BE49-F238E27FC236}">
                <a16:creationId xmlns:a16="http://schemas.microsoft.com/office/drawing/2014/main" id="{ACE0AB7B-AAA1-1098-F71E-9FF4EBC3283D}"/>
              </a:ext>
            </a:extLst>
          </p:cNvPr>
          <p:cNvPicPr>
            <a:picLocks noChangeAspect="1"/>
          </p:cNvPicPr>
          <p:nvPr/>
        </p:nvPicPr>
        <p:blipFill>
          <a:blip r:embed="rId2"/>
          <a:stretch>
            <a:fillRect/>
          </a:stretch>
        </p:blipFill>
        <p:spPr>
          <a:xfrm>
            <a:off x="4815753" y="2532847"/>
            <a:ext cx="14755668" cy="9442382"/>
          </a:xfrm>
          <a:prstGeom prst="rect">
            <a:avLst/>
          </a:prstGeom>
        </p:spPr>
      </p:pic>
      <p:sp>
        <p:nvSpPr>
          <p:cNvPr id="12" name="TextBox 11">
            <a:extLst>
              <a:ext uri="{FF2B5EF4-FFF2-40B4-BE49-F238E27FC236}">
                <a16:creationId xmlns:a16="http://schemas.microsoft.com/office/drawing/2014/main" id="{899929CA-8B35-A078-255B-D0CA7715FF13}"/>
              </a:ext>
            </a:extLst>
          </p:cNvPr>
          <p:cNvSpPr txBox="1"/>
          <p:nvPr/>
        </p:nvSpPr>
        <p:spPr>
          <a:xfrm>
            <a:off x="923027" y="736930"/>
            <a:ext cx="13138030"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Distribution of Documentation Types in Project Development</a:t>
            </a:r>
          </a:p>
        </p:txBody>
      </p:sp>
    </p:spTree>
    <p:extLst>
      <p:ext uri="{BB962C8B-B14F-4D97-AF65-F5344CB8AC3E}">
        <p14:creationId xmlns:p14="http://schemas.microsoft.com/office/powerpoint/2010/main" val="32945381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EEFB1-F2DF-52F8-0426-D5D3216E4286}"/>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2" name="TextBox 11">
            <a:extLst>
              <a:ext uri="{FF2B5EF4-FFF2-40B4-BE49-F238E27FC236}">
                <a16:creationId xmlns:a16="http://schemas.microsoft.com/office/drawing/2014/main" id="{899929CA-8B35-A078-255B-D0CA7715FF13}"/>
              </a:ext>
            </a:extLst>
          </p:cNvPr>
          <p:cNvSpPr txBox="1"/>
          <p:nvPr/>
        </p:nvSpPr>
        <p:spPr>
          <a:xfrm>
            <a:off x="923027" y="736930"/>
            <a:ext cx="13138030"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Distribution of Documentation Types in Project Development</a:t>
            </a:r>
          </a:p>
        </p:txBody>
      </p:sp>
      <p:pic>
        <p:nvPicPr>
          <p:cNvPr id="7" name="Picture 6" descr="A diagram of a project&#10;&#10;Description automatically generated">
            <a:extLst>
              <a:ext uri="{FF2B5EF4-FFF2-40B4-BE49-F238E27FC236}">
                <a16:creationId xmlns:a16="http://schemas.microsoft.com/office/drawing/2014/main" id="{0B69548F-4D52-4723-7B20-3897A4E72A91}"/>
              </a:ext>
            </a:extLst>
          </p:cNvPr>
          <p:cNvPicPr>
            <a:picLocks noChangeAspect="1"/>
          </p:cNvPicPr>
          <p:nvPr/>
        </p:nvPicPr>
        <p:blipFill rotWithShape="1">
          <a:blip r:embed="rId2"/>
          <a:srcRect l="9549" t="7909" r="9515" b="8077"/>
          <a:stretch/>
        </p:blipFill>
        <p:spPr>
          <a:xfrm>
            <a:off x="11178600" y="4183"/>
            <a:ext cx="10916817" cy="13749139"/>
          </a:xfrm>
          <a:prstGeom prst="rect">
            <a:avLst/>
          </a:prstGeom>
        </p:spPr>
      </p:pic>
      <p:pic>
        <p:nvPicPr>
          <p:cNvPr id="9" name="Picture 8">
            <a:extLst>
              <a:ext uri="{FF2B5EF4-FFF2-40B4-BE49-F238E27FC236}">
                <a16:creationId xmlns:a16="http://schemas.microsoft.com/office/drawing/2014/main" id="{8CB263CF-1190-26CF-4603-C4E95021DE16}"/>
              </a:ext>
            </a:extLst>
          </p:cNvPr>
          <p:cNvPicPr>
            <a:picLocks noChangeAspect="1"/>
          </p:cNvPicPr>
          <p:nvPr/>
        </p:nvPicPr>
        <p:blipFill>
          <a:blip r:embed="rId3"/>
          <a:stretch>
            <a:fillRect/>
          </a:stretch>
        </p:blipFill>
        <p:spPr>
          <a:xfrm>
            <a:off x="923027" y="1679722"/>
            <a:ext cx="9572278" cy="5467528"/>
          </a:xfrm>
          <a:prstGeom prst="rect">
            <a:avLst/>
          </a:prstGeom>
        </p:spPr>
      </p:pic>
    </p:spTree>
    <p:extLst>
      <p:ext uri="{BB962C8B-B14F-4D97-AF65-F5344CB8AC3E}">
        <p14:creationId xmlns:p14="http://schemas.microsoft.com/office/powerpoint/2010/main" val="41118745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9A01-810D-2E51-FB9F-6526857BAEBA}"/>
              </a:ext>
            </a:extLst>
          </p:cNvPr>
          <p:cNvSpPr>
            <a:spLocks noGrp="1"/>
          </p:cNvSpPr>
          <p:nvPr>
            <p:ph type="title"/>
          </p:nvPr>
        </p:nvSpPr>
        <p:spPr>
          <a:xfrm>
            <a:off x="140751" y="327900"/>
            <a:ext cx="14446214" cy="1525588"/>
          </a:xfrm>
        </p:spPr>
        <p:txBody>
          <a:bodyPr lIns="0" tIns="0" rIns="0" bIns="0">
            <a:normAutofit/>
          </a:bodyPr>
          <a:lstStyle/>
          <a:p>
            <a:r>
              <a:rPr lang="en-US" b="1" i="0" u="none" strike="noStrike" cap="none" spc="0" baseline="0" dirty="0">
                <a:uFillTx/>
                <a:latin typeface="+mj-lt"/>
                <a:ea typeface="+mj-ea"/>
                <a:cs typeface="+mj-cs"/>
                <a:sym typeface="IBM Plex Sans Light"/>
              </a:rPr>
              <a:t>Intelligent Project Support Chatbot for TRIRIGA Implementation</a:t>
            </a:r>
          </a:p>
        </p:txBody>
      </p:sp>
      <p:sp>
        <p:nvSpPr>
          <p:cNvPr id="6" name="TextBox 5">
            <a:extLst>
              <a:ext uri="{FF2B5EF4-FFF2-40B4-BE49-F238E27FC236}">
                <a16:creationId xmlns:a16="http://schemas.microsoft.com/office/drawing/2014/main" id="{E6208161-0A2D-7A0C-B367-C96CD5A9D2A4}"/>
              </a:ext>
            </a:extLst>
          </p:cNvPr>
          <p:cNvSpPr txBox="1"/>
          <p:nvPr/>
        </p:nvSpPr>
        <p:spPr>
          <a:xfrm>
            <a:off x="358412" y="1090694"/>
            <a:ext cx="6627160" cy="11425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defTabSz="2438400">
              <a:spcAft>
                <a:spcPts val="600"/>
              </a:spcAft>
            </a:pPr>
            <a:r>
              <a:rPr lang="en-US" sz="2400" b="1" dirty="0">
                <a:latin typeface="+mj-lt"/>
                <a:ea typeface="+mj-ea"/>
                <a:cs typeface="+mj-cs"/>
                <a:sym typeface="IBM Plex Sans Light"/>
              </a:rPr>
              <a:t>Benefits:</a:t>
            </a:r>
          </a:p>
          <a:p>
            <a:pPr defTabSz="2438400">
              <a:spcAft>
                <a:spcPts val="600"/>
              </a:spcAft>
            </a:pPr>
            <a:endParaRPr lang="en-US" sz="2400" b="1"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Efficiency Improvement:</a:t>
            </a:r>
          </a:p>
          <a:p>
            <a:pPr marL="0" lvl="1" defTabSz="2438400">
              <a:spcAft>
                <a:spcPts val="600"/>
              </a:spcAft>
            </a:pPr>
            <a:r>
              <a:rPr lang="en-US" sz="2400" dirty="0">
                <a:latin typeface="+mj-lt"/>
                <a:ea typeface="+mj-ea"/>
                <a:cs typeface="+mj-cs"/>
                <a:sym typeface="IBM Plex Sans Light"/>
              </a:rPr>
              <a:t>Potential Benefit (%): 20-30%</a:t>
            </a:r>
          </a:p>
          <a:p>
            <a:pPr marL="0" lvl="1" defTabSz="2438400">
              <a:spcAft>
                <a:spcPts val="600"/>
              </a:spcAft>
            </a:pPr>
            <a:r>
              <a:rPr lang="en-US" sz="2400" dirty="0">
                <a:latin typeface="+mj-lt"/>
                <a:ea typeface="+mj-ea"/>
                <a:cs typeface="+mj-cs"/>
                <a:sym typeface="IBM Plex Sans Light"/>
              </a:rPr>
              <a:t>Explanation: The streamlined communication and reduced dependency on extensive training can lead to a significant improvement in overall project efficiency.</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Accuracy Enhancement:</a:t>
            </a:r>
          </a:p>
          <a:p>
            <a:pPr marL="0" lvl="1" defTabSz="2438400">
              <a:spcAft>
                <a:spcPts val="600"/>
              </a:spcAft>
            </a:pPr>
            <a:r>
              <a:rPr lang="en-US" sz="2400" dirty="0">
                <a:latin typeface="+mj-lt"/>
                <a:ea typeface="+mj-ea"/>
                <a:cs typeface="+mj-cs"/>
                <a:sym typeface="IBM Plex Sans Light"/>
              </a:rPr>
              <a:t>Potential Benefit (%): 15-25%</a:t>
            </a:r>
          </a:p>
          <a:p>
            <a:pPr marL="0" lvl="1" defTabSz="2438400">
              <a:spcAft>
                <a:spcPts val="600"/>
              </a:spcAft>
            </a:pPr>
            <a:r>
              <a:rPr lang="en-US" sz="2400" dirty="0">
                <a:latin typeface="+mj-lt"/>
                <a:ea typeface="+mj-ea"/>
                <a:cs typeface="+mj-cs"/>
                <a:sym typeface="IBM Plex Sans Light"/>
              </a:rPr>
              <a:t>Explanation: The use of a AI -powered chatbot ensures accurate and context-specific information retrieval, reducing the chances of errors.</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Time Savings:</a:t>
            </a:r>
          </a:p>
          <a:p>
            <a:pPr marL="0" lvl="1" defTabSz="2438400">
              <a:spcAft>
                <a:spcPts val="600"/>
              </a:spcAft>
            </a:pPr>
            <a:r>
              <a:rPr lang="en-US" sz="2400" dirty="0">
                <a:latin typeface="+mj-lt"/>
                <a:ea typeface="+mj-ea"/>
                <a:cs typeface="+mj-cs"/>
                <a:sym typeface="IBM Plex Sans Light"/>
              </a:rPr>
              <a:t>Potential Benefit (%): 25-35%</a:t>
            </a:r>
          </a:p>
          <a:p>
            <a:pPr marL="0" lvl="1" defTabSz="2438400">
              <a:spcAft>
                <a:spcPts val="600"/>
              </a:spcAft>
            </a:pPr>
            <a:r>
              <a:rPr lang="en-US" sz="2400" dirty="0">
                <a:latin typeface="+mj-lt"/>
                <a:ea typeface="+mj-ea"/>
                <a:cs typeface="+mj-cs"/>
                <a:sym typeface="IBM Plex Sans Light"/>
              </a:rPr>
              <a:t>Explanation: Quicker access to project documentation and resolutions can lead to substantial time savings during the project lifecycle.</a:t>
            </a:r>
          </a:p>
          <a:p>
            <a:pPr marL="0" lvl="1" defTabSz="2438400">
              <a:spcAft>
                <a:spcPts val="600"/>
              </a:spcAft>
            </a:pPr>
            <a:endParaRPr lang="en-US" sz="2400" dirty="0">
              <a:latin typeface="+mj-lt"/>
              <a:ea typeface="+mj-ea"/>
              <a:cs typeface="+mj-cs"/>
              <a:sym typeface="IBM Plex Sans Light"/>
            </a:endParaRPr>
          </a:p>
          <a:p>
            <a:pPr defTabSz="2438400">
              <a:spcAft>
                <a:spcPts val="600"/>
              </a:spcAft>
            </a:pPr>
            <a:r>
              <a:rPr lang="en-US" sz="2400" b="1" dirty="0">
                <a:latin typeface="+mj-lt"/>
                <a:ea typeface="+mj-ea"/>
                <a:cs typeface="+mj-cs"/>
                <a:sym typeface="IBM Plex Sans Light"/>
              </a:rPr>
              <a:t>User Satisfaction:</a:t>
            </a:r>
          </a:p>
          <a:p>
            <a:pPr marL="0" lvl="1" defTabSz="2438400">
              <a:spcAft>
                <a:spcPts val="600"/>
              </a:spcAft>
            </a:pPr>
            <a:r>
              <a:rPr lang="en-US" sz="2400" dirty="0">
                <a:latin typeface="+mj-lt"/>
                <a:ea typeface="+mj-ea"/>
                <a:cs typeface="+mj-cs"/>
                <a:sym typeface="IBM Plex Sans Light"/>
              </a:rPr>
              <a:t>Potential Benefit (%): 20-30%</a:t>
            </a:r>
          </a:p>
          <a:p>
            <a:pPr marL="0" lvl="1" defTabSz="2438400">
              <a:spcAft>
                <a:spcPts val="600"/>
              </a:spcAft>
            </a:pPr>
            <a:r>
              <a:rPr lang="en-US" sz="2400" dirty="0">
                <a:latin typeface="+mj-lt"/>
                <a:ea typeface="+mj-ea"/>
                <a:cs typeface="+mj-cs"/>
                <a:sym typeface="IBM Plex Sans Light"/>
              </a:rPr>
              <a:t>Explanation: Positive feedback and increased user satisfaction contribute to a more positive project experience.</a:t>
            </a:r>
          </a:p>
        </p:txBody>
      </p:sp>
      <p:sp>
        <p:nvSpPr>
          <p:cNvPr id="14" name="Slide Number Placeholder 5">
            <a:extLst>
              <a:ext uri="{FF2B5EF4-FFF2-40B4-BE49-F238E27FC236}">
                <a16:creationId xmlns:a16="http://schemas.microsoft.com/office/drawing/2014/main" id="{60C98159-5B69-12FC-DF08-CC41108790CF}"/>
              </a:ext>
            </a:extLst>
          </p:cNvPr>
          <p:cNvSpPr>
            <a:spLocks noGrp="1"/>
          </p:cNvSpPr>
          <p:nvPr>
            <p:ph type="sldNum" sz="quarter" idx="10"/>
          </p:nvPr>
        </p:nvSpPr>
        <p:spPr>
          <a:xfrm>
            <a:off x="23555959" y="12896848"/>
            <a:ext cx="256541" cy="254001"/>
          </a:xfrm>
        </p:spPr>
        <p:txBody>
          <a:bodyPr wrap="none" lIns="0" tIns="0" rIns="0" bIns="0" anchor="b" anchorCtr="0">
            <a:normAutofit/>
          </a:bodyPr>
          <a:lstStyle/>
          <a:p>
            <a:pPr>
              <a:spcAft>
                <a:spcPts val="600"/>
              </a:spcAft>
            </a:pPr>
            <a:fld id="{86CB4B4D-7CA3-9044-876B-883B54F8677D}" type="slidenum">
              <a:rPr lang="en-US" smtClean="0"/>
              <a:pPr>
                <a:spcAft>
                  <a:spcPts val="600"/>
                </a:spcAft>
              </a:pPr>
              <a:t>7</a:t>
            </a:fld>
            <a:endParaRPr lang="en-US"/>
          </a:p>
        </p:txBody>
      </p:sp>
      <p:sp>
        <p:nvSpPr>
          <p:cNvPr id="3" name="Slide Number Placeholder 2" hidden="1">
            <a:extLst>
              <a:ext uri="{FF2B5EF4-FFF2-40B4-BE49-F238E27FC236}">
                <a16:creationId xmlns:a16="http://schemas.microsoft.com/office/drawing/2014/main" id="{B2BEEFB1-F2DF-52F8-0426-D5D3216E4286}"/>
              </a:ext>
            </a:extLst>
          </p:cNvPr>
          <p:cNvSpPr>
            <a:spLocks noGrp="1"/>
          </p:cNvSpPr>
          <p:nvPr>
            <p:ph type="sldNum" sz="quarter" idx="4294967295"/>
          </p:nvPr>
        </p:nvSpPr>
        <p:spPr>
          <a:xfrm>
            <a:off x="23541592" y="12938838"/>
            <a:ext cx="270908" cy="246221"/>
          </a:xfrm>
        </p:spPr>
        <p:txBody>
          <a:bodyPr/>
          <a:lstStyle/>
          <a:p>
            <a:pPr marL="0" marR="0" lvl="0" indent="0" algn="r" defTabSz="1829379" rtl="0" eaLnBrk="1" fontAlgn="auto" latinLnBrk="0" hangingPunct="1">
              <a:spcBef>
                <a:spcPts val="0"/>
              </a:spcBef>
              <a:spcAft>
                <a:spcPts val="600"/>
              </a:spcAft>
              <a:buClrTx/>
              <a:buSzTx/>
              <a:buFontTx/>
              <a:buNone/>
              <a:tabLst/>
              <a:defRPr/>
            </a:pPr>
            <a:fld id="{86CB4B4D-7CA3-9044-876B-883B54F8677D}" type="slidenum">
              <a:rPr kumimoji="0" lang="en-US"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pic>
        <p:nvPicPr>
          <p:cNvPr id="9" name="Picture 8">
            <a:extLst>
              <a:ext uri="{FF2B5EF4-FFF2-40B4-BE49-F238E27FC236}">
                <a16:creationId xmlns:a16="http://schemas.microsoft.com/office/drawing/2014/main" id="{D75013FD-CBE0-3058-C3AA-9DEA1E24FE63}"/>
              </a:ext>
            </a:extLst>
          </p:cNvPr>
          <p:cNvPicPr>
            <a:picLocks noChangeAspect="1"/>
          </p:cNvPicPr>
          <p:nvPr/>
        </p:nvPicPr>
        <p:blipFill>
          <a:blip r:embed="rId2"/>
          <a:stretch>
            <a:fillRect/>
          </a:stretch>
        </p:blipFill>
        <p:spPr>
          <a:xfrm>
            <a:off x="6985572" y="2385891"/>
            <a:ext cx="16957962" cy="9597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764602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200" dirty="0">
                <a:latin typeface="Calibri" panose="020F0502020204030204" pitchFamily="34" charset="0"/>
                <a:ea typeface="Calibri" panose="020F0502020204030204" pitchFamily="34" charset="0"/>
                <a:cs typeface="Calibri" panose="020F0502020204030204" pitchFamily="34" charset="0"/>
              </a:rPr>
              <a:t>Business</a:t>
            </a:r>
            <a:r>
              <a:rPr lang="en-US" sz="22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sp>
        <p:nvSpPr>
          <p:cNvPr id="6" name="TextBox 5">
            <a:extLst>
              <a:ext uri="{FF2B5EF4-FFF2-40B4-BE49-F238E27FC236}">
                <a16:creationId xmlns:a16="http://schemas.microsoft.com/office/drawing/2014/main" id="{1C68F89F-D634-EC99-4197-50086315B359}"/>
              </a:ext>
            </a:extLst>
          </p:cNvPr>
          <p:cNvSpPr txBox="1"/>
          <p:nvPr/>
        </p:nvSpPr>
        <p:spPr>
          <a:xfrm>
            <a:off x="5745193" y="0"/>
            <a:ext cx="17873952" cy="1301894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Reduced Training Time:</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spent on user training sessions.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 decrease in the time required for user training sessions indicates the effectiveness of the chatbot in providing quick and accessible information.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Improved User Productivity:</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User engagement metrics and productivity measures.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An increase in user productivity and engagement as a result of streamlined communication and reduced dependency on extensive training.</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Enhanced Accuracy in Support: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Accuracy of responses provided by the chatbot.</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Improved accuracy in providing relevant and context-specific information, reducing errors and enhancing overall project support.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Faster Issue Resolution: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Average time taken to resolve user queries.</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A decrease in the time required to resolve user queries indicates the chatbot's efficiency in providing quick solutions, contributing to faster issue resolution.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Increased User Satisfaction:</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User satisfaction surveys and feedback.</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Positive feedback and higher satisfaction scores demonstrate the effectiveness of the chatbot in meeting user needs and expectations.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Efficient Documentation Management: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KPI</a:t>
            </a:r>
            <a:r>
              <a:rPr lang="en-US" sz="2400" dirty="0">
                <a:latin typeface="Calibri" panose="020F0502020204030204" pitchFamily="34" charset="0"/>
                <a:ea typeface="Calibri" panose="020F0502020204030204" pitchFamily="34" charset="0"/>
                <a:cs typeface="Calibri" panose="020F0502020204030204" pitchFamily="34" charset="0"/>
              </a:rPr>
              <a:t>: Accessibility and utilization of project documentation.</a:t>
            </a:r>
          </a:p>
          <a:p>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Outcome</a:t>
            </a:r>
            <a:r>
              <a:rPr lang="en-US" sz="2400" dirty="0">
                <a:latin typeface="Calibri" panose="020F0502020204030204" pitchFamily="34" charset="0"/>
                <a:ea typeface="Calibri" panose="020F0502020204030204" pitchFamily="34" charset="0"/>
                <a:cs typeface="Calibri" panose="020F0502020204030204" pitchFamily="34" charset="0"/>
              </a:rPr>
              <a:t>: Improved efficiency in managing and accessing project documentation, ensuring that relevant information is readily available for project stakeholders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56826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24EB1604-9A03-7089-410A-1F3E6FB1BB6B}"/>
              </a:ext>
            </a:extLst>
          </p:cNvPr>
          <p:cNvSpPr/>
          <p:nvPr/>
        </p:nvSpPr>
        <p:spPr bwMode="auto">
          <a:xfrm>
            <a:off x="0" y="0"/>
            <a:ext cx="552589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22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r>
              <a:rPr lang="en-IN" sz="2200" dirty="0">
                <a:latin typeface="Calibri" panose="020F0502020204030204" pitchFamily="34" charset="0"/>
                <a:ea typeface="Calibri" panose="020F0502020204030204" pitchFamily="34" charset="0"/>
                <a:cs typeface="Calibri" panose="020F0502020204030204" pitchFamily="34" charset="0"/>
              </a:rPr>
              <a:t>Business</a:t>
            </a:r>
            <a:r>
              <a:rPr lang="en-US" sz="2200" dirty="0">
                <a:latin typeface="Calibri" panose="020F0502020204030204" pitchFamily="34" charset="0"/>
                <a:ea typeface="Calibri" panose="020F0502020204030204" pitchFamily="34" charset="0"/>
                <a:cs typeface="Calibri" panose="020F0502020204030204" pitchFamily="34" charset="0"/>
              </a:rPr>
              <a:t> Outcomes/ Benefits (along with any KPIs)</a:t>
            </a:r>
          </a:p>
        </p:txBody>
      </p:sp>
      <p:sp>
        <p:nvSpPr>
          <p:cNvPr id="11" name="Slide Number Placeholder 2">
            <a:extLst>
              <a:ext uri="{FF2B5EF4-FFF2-40B4-BE49-F238E27FC236}">
                <a16:creationId xmlns:a16="http://schemas.microsoft.com/office/drawing/2014/main" id="{159423CD-D821-23C0-A869-C7B937916AB6}"/>
              </a:ext>
            </a:extLst>
          </p:cNvPr>
          <p:cNvSpPr>
            <a:spLocks noGrp="1"/>
          </p:cNvSpPr>
          <p:nvPr>
            <p:ph type="sldNum" sz="quarter" idx="4"/>
          </p:nvPr>
        </p:nvSpPr>
        <p:spPr>
          <a:xfrm>
            <a:off x="23527165" y="12884552"/>
            <a:ext cx="285335" cy="338554"/>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2200" b="0" i="0" u="none" strike="noStrike" kern="1200" cap="none" spc="0" normalizeH="0" baseline="0" noProof="0" smtClean="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IBM Plex Sans"/>
            </a:endParaRPr>
          </a:p>
        </p:txBody>
      </p:sp>
      <p:pic>
        <p:nvPicPr>
          <p:cNvPr id="7" name="Picture 6">
            <a:extLst>
              <a:ext uri="{FF2B5EF4-FFF2-40B4-BE49-F238E27FC236}">
                <a16:creationId xmlns:a16="http://schemas.microsoft.com/office/drawing/2014/main" id="{7AA5CB2B-BCF3-3A91-634E-6C024E87D80A}"/>
              </a:ext>
            </a:extLst>
          </p:cNvPr>
          <p:cNvPicPr>
            <a:picLocks noChangeAspect="1"/>
          </p:cNvPicPr>
          <p:nvPr/>
        </p:nvPicPr>
        <p:blipFill>
          <a:blip r:embed="rId2"/>
          <a:stretch>
            <a:fillRect/>
          </a:stretch>
        </p:blipFill>
        <p:spPr>
          <a:xfrm>
            <a:off x="5525897" y="2688846"/>
            <a:ext cx="18285205" cy="8538294"/>
          </a:xfrm>
          <a:prstGeom prst="rect">
            <a:avLst/>
          </a:prstGeom>
        </p:spPr>
      </p:pic>
    </p:spTree>
    <p:extLst>
      <p:ext uri="{BB962C8B-B14F-4D97-AF65-F5344CB8AC3E}">
        <p14:creationId xmlns:p14="http://schemas.microsoft.com/office/powerpoint/2010/main" val="2062468219"/>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IBM_presentation_template_v_1_5_Plex</Template>
  <TotalTime>1174</TotalTime>
  <Words>1249</Words>
  <Application>Microsoft Office PowerPoint</Application>
  <PresentationFormat>Custom</PresentationFormat>
  <Paragraphs>205</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Arial</vt:lpstr>
      <vt:lpstr>Calibri</vt:lpstr>
      <vt:lpstr>IBM Plex Sans</vt:lpstr>
      <vt:lpstr>IBM Plex Sans ExtraLight</vt:lpstr>
      <vt:lpstr>IBM Plex Sans Light</vt:lpstr>
      <vt:lpstr>IBM presentation template</vt:lpstr>
      <vt:lpstr>PowerPoint Presentation</vt:lpstr>
      <vt:lpstr>PowerPoint Presentation</vt:lpstr>
      <vt:lpstr>PowerPoint Presentation</vt:lpstr>
      <vt:lpstr>PowerPoint Presentation</vt:lpstr>
      <vt:lpstr>PowerPoint Presentation</vt:lpstr>
      <vt:lpstr>PowerPoint Presentation</vt:lpstr>
      <vt:lpstr>Intelligent Project Support Chatbot for TRIRIGA Implementation</vt:lpstr>
      <vt:lpstr>Business Outcomes/ Benefits (along with any KPIs)</vt:lpstr>
      <vt:lpstr>Business Outcomes/ Benefits (along with any KPIs)</vt:lpstr>
      <vt:lpstr> Key Performance Indicators (KPIs): </vt:lpstr>
      <vt:lpstr>Business Outcomes/ Benefits (along with any KPIs)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Ujjwala .</dc:creator>
  <cp:keywords/>
  <dc:description/>
  <cp:lastModifiedBy>Nitin Dnyaneshwar Hambirge</cp:lastModifiedBy>
  <cp:revision>43</cp:revision>
  <cp:lastPrinted>2019-04-25T15:14:05Z</cp:lastPrinted>
  <dcterms:created xsi:type="dcterms:W3CDTF">2023-10-26T08:10:03Z</dcterms:created>
  <dcterms:modified xsi:type="dcterms:W3CDTF">2024-01-25T20:28:20Z</dcterms:modified>
  <cp:category/>
</cp:coreProperties>
</file>